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3" r:id="rId3"/>
  </p:sldMasterIdLst>
  <p:notesMasterIdLst>
    <p:notesMasterId r:id="rId25"/>
  </p:notesMasterIdLst>
  <p:handoutMasterIdLst>
    <p:handoutMasterId r:id="rId26"/>
  </p:handoutMasterIdLst>
  <p:sldIdLst>
    <p:sldId id="327" r:id="rId4"/>
    <p:sldId id="317" r:id="rId5"/>
    <p:sldId id="304" r:id="rId6"/>
    <p:sldId id="325" r:id="rId7"/>
    <p:sldId id="310" r:id="rId8"/>
    <p:sldId id="306" r:id="rId9"/>
    <p:sldId id="289" r:id="rId10"/>
    <p:sldId id="281" r:id="rId11"/>
    <p:sldId id="326" r:id="rId12"/>
    <p:sldId id="284" r:id="rId13"/>
    <p:sldId id="328" r:id="rId14"/>
    <p:sldId id="329" r:id="rId15"/>
    <p:sldId id="330" r:id="rId16"/>
    <p:sldId id="333" r:id="rId17"/>
    <p:sldId id="335" r:id="rId18"/>
    <p:sldId id="334" r:id="rId19"/>
    <p:sldId id="336" r:id="rId20"/>
    <p:sldId id="337" r:id="rId21"/>
    <p:sldId id="338" r:id="rId22"/>
    <p:sldId id="339" r:id="rId23"/>
    <p:sldId id="268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516" autoAdjust="0"/>
  </p:normalViewPr>
  <p:slideViewPr>
    <p:cSldViewPr>
      <p:cViewPr varScale="1">
        <p:scale>
          <a:sx n="77" d="100"/>
          <a:sy n="77" d="100"/>
        </p:scale>
        <p:origin x="19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84" d="100"/>
          <a:sy n="84" d="100"/>
        </p:scale>
        <p:origin x="3150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43F205-0C06-4550-829F-EA91859ABC9A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4F8807-A82A-4FCF-9727-5856347A9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20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BD634B-CF24-4C6D-9D96-53E1394EE59E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D9E952-2FBC-4D82-8F36-3D5D5960F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4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0" y="4415790"/>
            <a:ext cx="701040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109538" lvl="1" indent="0">
              <a:buFont typeface="Arial" panose="020B0604020202020204" pitchFamily="34" charset="0"/>
              <a:buNone/>
            </a:pPr>
            <a:endParaRPr lang="en-US" altLang="en-US" sz="1600" baseline="0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9" indent="-28569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9" indent="-228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19" indent="-228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39" indent="-228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5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7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9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18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D089FA-AFFC-4AB2-B498-5E200BF913BA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9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93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03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98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64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B2E67-CF4A-4096-8489-BBCB097BED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8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B2E67-CF4A-4096-8489-BBCB097BED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97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5588" y="76200"/>
            <a:ext cx="3581400" cy="2686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2729895"/>
            <a:ext cx="6553200" cy="5956905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B2E67-CF4A-4096-8489-BBCB097BED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61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415790"/>
            <a:ext cx="6400800" cy="4183380"/>
          </a:xfrm>
        </p:spPr>
        <p:txBody>
          <a:bodyPr>
            <a:no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B2E67-CF4A-4096-8489-BBCB097BED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49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99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62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" y="3581400"/>
            <a:ext cx="6781800" cy="5486400"/>
          </a:xfrm>
        </p:spPr>
        <p:txBody>
          <a:bodyPr>
            <a:noAutofit/>
          </a:bodyPr>
          <a:lstStyle/>
          <a:p>
            <a:pPr>
              <a:defRPr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0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3/9/2015 8:10AM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7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415790"/>
            <a:ext cx="6324600" cy="4183380"/>
          </a:xfrm>
        </p:spPr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22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267200"/>
            <a:ext cx="6858000" cy="4953000"/>
          </a:xfrm>
        </p:spPr>
        <p:txBody>
          <a:bodyPr>
            <a:no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415790"/>
            <a:ext cx="6477000" cy="418338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4648200"/>
            <a:ext cx="5257800" cy="305181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952-2FBC-4D82-8F36-3D5D5960FF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6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5400"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8086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defRPr lang="en-US" sz="12000" b="1" kern="1200" spc="-770" dirty="0" smtClean="0">
                <a:ln w="11430"/>
                <a:gradFill>
                  <a:gsLst>
                    <a:gs pos="0">
                      <a:schemeClr val="tx2"/>
                    </a:gs>
                    <a:gs pos="37000">
                      <a:schemeClr val="accent5">
                        <a:lumMod val="60000"/>
                        <a:lumOff val="40000"/>
                      </a:schemeClr>
                    </a:gs>
                    <a:gs pos="85000">
                      <a:srgbClr val="F87F06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solidFill>
            <a:schemeClr val="accent1"/>
          </a:solidFill>
        </p:spPr>
        <p:txBody>
          <a:bodyPr anchor="b" anchorCtr="0"/>
          <a:lstStyle>
            <a:lvl1pPr algn="ctr">
              <a:buNone/>
              <a:defRPr sz="40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1137514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109179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121920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6451469"/>
            <a:ext cx="1295400" cy="39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buClr>
                <a:schemeClr val="accent1"/>
              </a:buCl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0517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8086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1095376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Arial" pitchFamily="34" charset="0"/>
              <a:buNone/>
              <a:defRPr lang="en-US" sz="12000" b="1" kern="1200" spc="-770" dirty="0" smtClean="0">
                <a:ln w="11430"/>
                <a:gradFill>
                  <a:gsLst>
                    <a:gs pos="0">
                      <a:schemeClr val="tx2"/>
                    </a:gs>
                    <a:gs pos="37000">
                      <a:schemeClr val="accent5">
                        <a:lumMod val="60000"/>
                        <a:lumOff val="40000"/>
                      </a:schemeClr>
                    </a:gs>
                    <a:gs pos="85000">
                      <a:srgbClr val="F87F06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slidebakbar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38776"/>
            <a:ext cx="9144000" cy="61922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1" r:id="rId11"/>
    <p:sldLayoutId id="2147483699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962400"/>
            <a:ext cx="8050161" cy="92964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sz="4000" kern="0" cap="none" dirty="0" smtClean="0">
                <a:ln>
                  <a:noFill/>
                </a:ln>
                <a:solidFill>
                  <a:srgbClr val="748560">
                    <a:lumMod val="20000"/>
                    <a:lumOff val="80000"/>
                  </a:srgbClr>
                </a:solidFill>
                <a:effectLst/>
              </a:rPr>
              <a:t>Chief Operating Officer</a:t>
            </a:r>
            <a:br>
              <a:rPr lang="en-US" sz="4000" kern="0" cap="none" dirty="0" smtClean="0">
                <a:ln>
                  <a:noFill/>
                </a:ln>
                <a:solidFill>
                  <a:srgbClr val="748560">
                    <a:lumMod val="20000"/>
                    <a:lumOff val="80000"/>
                  </a:srgbClr>
                </a:solidFill>
                <a:effectLst/>
              </a:rPr>
            </a:br>
            <a:r>
              <a:rPr lang="en-US" sz="4000" kern="0" dirty="0" smtClean="0">
                <a:ln>
                  <a:noFill/>
                </a:ln>
                <a:solidFill>
                  <a:srgbClr val="748560">
                    <a:lumMod val="20000"/>
                    <a:lumOff val="80000"/>
                  </a:srgbClr>
                </a:solidFill>
                <a:effectLst/>
              </a:rPr>
              <a:t>Greg Johnson</a:t>
            </a:r>
            <a:endParaRPr lang="en-US" sz="4400" cap="none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066800"/>
            <a:ext cx="8763000" cy="2895600"/>
          </a:xfrm>
        </p:spPr>
        <p:txBody>
          <a:bodyPr>
            <a:normAutofit/>
          </a:bodyPr>
          <a:lstStyle/>
          <a:p>
            <a:pPr algn="ctr"/>
            <a:r>
              <a:rPr lang="en-US" sz="66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MDOT’s Innovation Hub:</a:t>
            </a:r>
          </a:p>
          <a:p>
            <a:pPr algn="ctr"/>
            <a:r>
              <a:rPr lang="en-US" sz="54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Paperless E-Project</a:t>
            </a:r>
          </a:p>
          <a:p>
            <a:pPr algn="ctr"/>
            <a:endParaRPr lang="en-US" sz="40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algn="ctr"/>
            <a:r>
              <a:rPr lang="en-US" sz="35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March 18, 2015</a:t>
            </a:r>
            <a:endParaRPr lang="en-US" sz="35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829106"/>
            <a:ext cx="2971800" cy="72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9106"/>
            <a:ext cx="3124200" cy="68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57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5400" b="1" dirty="0" smtClean="0"/>
              <a:t>Other Innovations on Deck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371600"/>
            <a:ext cx="4572000" cy="4573560"/>
          </a:xfrm>
        </p:spPr>
        <p:txBody>
          <a:bodyPr/>
          <a:lstStyle/>
          <a:p>
            <a:r>
              <a:rPr lang="en-US" sz="2400" dirty="0"/>
              <a:t>3D Models</a:t>
            </a:r>
          </a:p>
          <a:p>
            <a:pPr lvl="1"/>
            <a:r>
              <a:rPr lang="en-US" sz="2000" dirty="0"/>
              <a:t>Machine Guidance/ </a:t>
            </a:r>
            <a:br>
              <a:rPr lang="en-US" sz="2000" dirty="0"/>
            </a:br>
            <a:r>
              <a:rPr lang="en-US" sz="2000" dirty="0"/>
              <a:t>Machine Control</a:t>
            </a:r>
          </a:p>
          <a:p>
            <a:pPr lvl="1"/>
            <a:r>
              <a:rPr lang="en-US" sz="2000" dirty="0"/>
              <a:t>On-site inspection</a:t>
            </a:r>
          </a:p>
          <a:p>
            <a:r>
              <a:rPr lang="en-US" sz="2400" dirty="0"/>
              <a:t>Field electronic plan view &amp; as-built markup</a:t>
            </a:r>
          </a:p>
          <a:p>
            <a:r>
              <a:rPr lang="en-US" sz="2400" dirty="0"/>
              <a:t>Referencing common plan  &amp; proposal information (Boilerplate)</a:t>
            </a:r>
          </a:p>
          <a:p>
            <a:r>
              <a:rPr lang="en-US" sz="2400" dirty="0"/>
              <a:t>Radio Frequency Identification (RFID</a:t>
            </a:r>
            <a:r>
              <a:rPr lang="en-US" sz="2400" dirty="0" smtClean="0"/>
              <a:t>) of item materials</a:t>
            </a:r>
          </a:p>
          <a:p>
            <a:r>
              <a:rPr lang="en-US" sz="2400" dirty="0" smtClean="0"/>
              <a:t>Enterprise Asset Management System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3" y="1752600"/>
            <a:ext cx="3695700" cy="335280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2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29595"/>
          </a:xfrm>
        </p:spPr>
        <p:txBody>
          <a:bodyPr/>
          <a:lstStyle/>
          <a:p>
            <a:r>
              <a:rPr lang="en-US" dirty="0" smtClean="0"/>
              <a:t>Case Study I-96 (SE Michigan)</a:t>
            </a:r>
            <a:br>
              <a:rPr lang="en-US" dirty="0" smtClean="0"/>
            </a:br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5105400" cy="35353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$148,427,744 contract</a:t>
            </a:r>
          </a:p>
          <a:p>
            <a:pPr marL="457200" lvl="1" indent="0">
              <a:buNone/>
            </a:pPr>
            <a:r>
              <a:rPr lang="en-US" sz="2000" dirty="0" smtClean="0"/>
              <a:t>(16% under Engineer’s Estimate)</a:t>
            </a:r>
          </a:p>
          <a:p>
            <a:r>
              <a:rPr lang="en-US" sz="2800" dirty="0" smtClean="0"/>
              <a:t>Dan’s Excavating, Inc.</a:t>
            </a:r>
          </a:p>
          <a:p>
            <a:pPr lvl="1"/>
            <a:r>
              <a:rPr lang="en-US" sz="2400" dirty="0" smtClean="0"/>
              <a:t>AJAX Paving</a:t>
            </a:r>
          </a:p>
          <a:p>
            <a:pPr lvl="1"/>
            <a:r>
              <a:rPr lang="en-US" sz="2400" dirty="0" smtClean="0"/>
              <a:t>C.A. Hull Company (Bridges)</a:t>
            </a:r>
            <a:endParaRPr lang="en-US" sz="2000" dirty="0"/>
          </a:p>
          <a:p>
            <a:r>
              <a:rPr lang="en-US" sz="2800" dirty="0" smtClean="0"/>
              <a:t>7 miles, 8-lane reconstruction</a:t>
            </a:r>
          </a:p>
          <a:p>
            <a:r>
              <a:rPr lang="en-US" sz="2800" dirty="0" smtClean="0"/>
              <a:t>37 bridges </a:t>
            </a:r>
          </a:p>
          <a:p>
            <a:r>
              <a:rPr lang="en-US" sz="2800" dirty="0" smtClean="0"/>
              <a:t>$150,000/day opening to traffic incentive/disincentive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248505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9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7897"/>
          </a:xfrm>
        </p:spPr>
        <p:txBody>
          <a:bodyPr/>
          <a:lstStyle/>
          <a:p>
            <a:r>
              <a:rPr lang="en-US" sz="5400" dirty="0" smtClean="0"/>
              <a:t>Project Innovations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1752601"/>
            <a:ext cx="4800600" cy="3494444"/>
          </a:xfrm>
        </p:spPr>
        <p:txBody>
          <a:bodyPr>
            <a:noAutofit/>
          </a:bodyPr>
          <a:lstStyle/>
          <a:p>
            <a:r>
              <a:rPr lang="en-US" sz="2400" dirty="0" smtClean="0"/>
              <a:t>E-Project</a:t>
            </a:r>
          </a:p>
          <a:p>
            <a:r>
              <a:rPr lang="en-US" sz="2400" dirty="0" err="1" smtClean="0"/>
              <a:t>LCP</a:t>
            </a:r>
            <a:r>
              <a:rPr lang="en-US" sz="2400" dirty="0" smtClean="0"/>
              <a:t> Tracker &amp; B2GNow</a:t>
            </a:r>
          </a:p>
          <a:p>
            <a:r>
              <a:rPr lang="en-US" sz="2400" dirty="0" err="1" smtClean="0"/>
              <a:t>Stringless</a:t>
            </a:r>
            <a:r>
              <a:rPr lang="en-US" sz="2400" dirty="0" smtClean="0"/>
              <a:t> Paving &amp; Automated Grade Control</a:t>
            </a:r>
          </a:p>
          <a:p>
            <a:r>
              <a:rPr lang="en-US" sz="2400" dirty="0" err="1" smtClean="0"/>
              <a:t>A+B</a:t>
            </a:r>
            <a:r>
              <a:rPr lang="en-US" sz="2400" dirty="0" smtClean="0"/>
              <a:t> Modified Best Value Contracting</a:t>
            </a:r>
          </a:p>
          <a:p>
            <a:r>
              <a:rPr lang="en-US" sz="2400" dirty="0" smtClean="0"/>
              <a:t>Partnering</a:t>
            </a:r>
          </a:p>
          <a:p>
            <a:r>
              <a:rPr lang="en-US" sz="2400" dirty="0" smtClean="0"/>
              <a:t>Dynamic Traffic Assignment Model</a:t>
            </a:r>
          </a:p>
          <a:p>
            <a:r>
              <a:rPr lang="en-US" sz="2400" dirty="0" smtClean="0"/>
              <a:t>Social Media</a:t>
            </a:r>
          </a:p>
          <a:p>
            <a:pPr lvl="0"/>
            <a:r>
              <a:rPr lang="en-US" sz="2400" dirty="0"/>
              <a:t>Queue Detection Warning </a:t>
            </a:r>
            <a:r>
              <a:rPr lang="en-US" sz="2400" dirty="0" smtClean="0"/>
              <a:t>System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3" y="4267201"/>
            <a:ext cx="2944439" cy="1959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62110"/>
            <a:ext cx="1745747" cy="26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7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517" y="304800"/>
            <a:ext cx="8229600" cy="747897"/>
          </a:xfrm>
        </p:spPr>
        <p:txBody>
          <a:bodyPr/>
          <a:lstStyle/>
          <a:p>
            <a:r>
              <a:rPr lang="en-US" sz="5400" dirty="0" smtClean="0"/>
              <a:t>Project Status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545" y="1219200"/>
            <a:ext cx="7633855" cy="2743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Contractor bid 165 days</a:t>
            </a:r>
          </a:p>
          <a:p>
            <a:pPr lvl="1"/>
            <a:r>
              <a:rPr lang="en-US" sz="2000" dirty="0" smtClean="0"/>
              <a:t>23 days in legitimate “Extensions of Time”, so 188 days allowed</a:t>
            </a:r>
          </a:p>
          <a:p>
            <a:pPr lvl="1"/>
            <a:r>
              <a:rPr lang="en-US" sz="2000" dirty="0" smtClean="0"/>
              <a:t>Opened in 167 days (morning of September 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Contractor earned 21 days incentive, or, $3,150,000</a:t>
            </a:r>
          </a:p>
          <a:p>
            <a:r>
              <a:rPr lang="en-US" sz="2800" dirty="0" smtClean="0"/>
              <a:t>55 Contractors/Truckers Worked on the job</a:t>
            </a:r>
          </a:p>
          <a:p>
            <a:r>
              <a:rPr lang="en-US" sz="2800" dirty="0" smtClean="0"/>
              <a:t>400 Workers on the job daily</a:t>
            </a:r>
          </a:p>
          <a:p>
            <a:pPr lvl="1"/>
            <a:r>
              <a:rPr lang="en-US" sz="2000" dirty="0" smtClean="0"/>
              <a:t>1250 total individuals worked at some point during the project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4114800"/>
            <a:ext cx="7377545" cy="23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</a:t>
            </a:r>
            <a:r>
              <a:rPr lang="en-US" dirty="0"/>
              <a:t>C</a:t>
            </a:r>
            <a:r>
              <a:rPr lang="en-US" dirty="0" smtClean="0"/>
              <a:t>ontractors Perspective </a:t>
            </a:r>
            <a:br>
              <a:rPr lang="en-US" dirty="0" smtClean="0"/>
            </a:br>
            <a:r>
              <a:rPr lang="en-US" sz="2400" dirty="0" smtClean="0"/>
              <a:t>Mike </a:t>
            </a:r>
            <a:r>
              <a:rPr lang="en-US" sz="2400" dirty="0" err="1" smtClean="0"/>
              <a:t>Malloure</a:t>
            </a:r>
            <a:r>
              <a:rPr lang="en-US" sz="2400" dirty="0" smtClean="0"/>
              <a:t> C.A. Hull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16059"/>
            <a:ext cx="8382000" cy="3717941"/>
          </a:xfrm>
        </p:spPr>
        <p:txBody>
          <a:bodyPr vert="horz" lIns="0" tIns="0" rIns="0" bIns="0" rtlCol="0">
            <a:noAutofit/>
          </a:bodyPr>
          <a:lstStyle/>
          <a:p>
            <a:pPr>
              <a:buFontTx/>
              <a:buBlip>
                <a:blip r:embed="rId3"/>
              </a:buBlip>
            </a:pPr>
            <a:r>
              <a:rPr lang="en-US" dirty="0"/>
              <a:t>How this approach helped C.A. Hull</a:t>
            </a:r>
          </a:p>
          <a:p>
            <a:pPr>
              <a:buFontTx/>
              <a:buBlip>
                <a:blip r:embed="rId3"/>
              </a:buBlip>
            </a:pPr>
            <a:r>
              <a:rPr lang="en-US" dirty="0"/>
              <a:t>Efficiencies realized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Cash flow</a:t>
            </a:r>
            <a:endParaRPr lang="en-US" dirty="0"/>
          </a:p>
          <a:p>
            <a:pPr>
              <a:buFontTx/>
              <a:buBlip>
                <a:blip r:embed="rId3"/>
              </a:buBlip>
            </a:pPr>
            <a:r>
              <a:rPr lang="en-US" dirty="0"/>
              <a:t>Technology needed </a:t>
            </a:r>
          </a:p>
          <a:p>
            <a:pPr>
              <a:buFontTx/>
              <a:buBlip>
                <a:blip r:embed="rId3"/>
              </a:buBlip>
            </a:pPr>
            <a:r>
              <a:rPr lang="en-US" dirty="0"/>
              <a:t>Time of return for technology investments  </a:t>
            </a:r>
          </a:p>
          <a:p>
            <a:pPr>
              <a:buFontTx/>
              <a:buBlip>
                <a:blip r:embed="rId3"/>
              </a:buBlip>
            </a:pPr>
            <a:r>
              <a:rPr lang="en-US" dirty="0"/>
              <a:t>Issues with the design files </a:t>
            </a:r>
          </a:p>
          <a:p>
            <a:pPr>
              <a:buFontTx/>
              <a:buBlip>
                <a:blip r:embed="rId3"/>
              </a:buBlip>
            </a:pPr>
            <a:r>
              <a:rPr lang="en-US" dirty="0"/>
              <a:t>Disputes </a:t>
            </a:r>
          </a:p>
          <a:p>
            <a:pPr>
              <a:buFontTx/>
              <a:buBlip>
                <a:blip r:embed="rId3"/>
              </a:buBlip>
            </a:pPr>
            <a:r>
              <a:rPr lang="en-US" dirty="0"/>
              <a:t>Advice for consideration</a:t>
            </a:r>
          </a:p>
          <a:p>
            <a:pPr>
              <a:buFontTx/>
              <a:buBlip>
                <a:blip r:embed="rId3"/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1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32959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0" dirty="0"/>
              <a:t>Successful Innovations</a:t>
            </a:r>
            <a:br>
              <a:rPr lang="en-US" b="0" dirty="0"/>
            </a:br>
            <a:r>
              <a:rPr lang="en-US" b="0" dirty="0"/>
              <a:t>US-131 Lateral Bridge Slide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534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78203"/>
            <a:ext cx="8382000" cy="66479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0" dirty="0"/>
              <a:t>Successful Innovations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43198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Carbon Fiber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1830362"/>
            <a:ext cx="445770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6" y="1828800"/>
            <a:ext cx="4460044" cy="297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28600" y="5257800"/>
            <a:ext cx="867449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363">
              <a:lnSpc>
                <a:spcPct val="90000"/>
              </a:lnSpc>
              <a:spcBef>
                <a:spcPct val="0"/>
              </a:spcBef>
              <a:buNone/>
              <a:defRPr lang="en-US" sz="4800" b="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defRPr>
            </a:lvl1pPr>
          </a:lstStyle>
          <a:p>
            <a:pPr lvl="1" algn="ctr" defTabSz="914363">
              <a:lnSpc>
                <a:spcPct val="90000"/>
              </a:lnSpc>
              <a:spcBef>
                <a:spcPct val="0"/>
              </a:spcBef>
            </a:pPr>
            <a:r>
              <a:rPr lang="en-US" sz="2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M-102 over Plum Creek in Detroit is MDOT’s </a:t>
            </a:r>
          </a:p>
          <a:p>
            <a:pPr lvl="1" algn="ctr" defTabSz="914363">
              <a:lnSpc>
                <a:spcPct val="90000"/>
              </a:lnSpc>
              <a:spcBef>
                <a:spcPct val="0"/>
              </a:spcBef>
            </a:pPr>
            <a:r>
              <a:rPr lang="en-US" sz="2400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first use of CFRP pre-stressing strands</a:t>
            </a:r>
          </a:p>
          <a:p>
            <a:endParaRPr lang="en-US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534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02003"/>
            <a:ext cx="8382000" cy="66479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0" dirty="0"/>
              <a:t>Concrete Innovations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1295400"/>
            <a:ext cx="63246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FFFFFF"/>
                </a:solidFill>
              </a:rPr>
              <a:t>Roller Compacted Concrete</a:t>
            </a:r>
          </a:p>
          <a:p>
            <a:pPr lvl="1">
              <a:lnSpc>
                <a:spcPct val="120000"/>
              </a:lnSpc>
            </a:pPr>
            <a:r>
              <a:rPr lang="en-US" sz="1900" dirty="0">
                <a:solidFill>
                  <a:srgbClr val="FFFFFF"/>
                </a:solidFill>
              </a:rPr>
              <a:t>C</a:t>
            </a:r>
            <a:r>
              <a:rPr lang="en-US" sz="1900" dirty="0" smtClean="0">
                <a:solidFill>
                  <a:srgbClr val="FFFFFF"/>
                </a:solidFill>
              </a:rPr>
              <a:t>ompetitive Alternative for Low </a:t>
            </a:r>
            <a:r>
              <a:rPr lang="en-US" sz="1900" dirty="0">
                <a:solidFill>
                  <a:srgbClr val="FFFFFF"/>
                </a:solidFill>
              </a:rPr>
              <a:t>V</a:t>
            </a:r>
            <a:r>
              <a:rPr lang="en-US" sz="1900" dirty="0" smtClean="0">
                <a:solidFill>
                  <a:srgbClr val="FFFFFF"/>
                </a:solidFill>
              </a:rPr>
              <a:t>olume </a:t>
            </a:r>
            <a:r>
              <a:rPr lang="en-US" sz="1900" dirty="0">
                <a:solidFill>
                  <a:srgbClr val="FFFFFF"/>
                </a:solidFill>
              </a:rPr>
              <a:t>P</a:t>
            </a:r>
            <a:r>
              <a:rPr lang="en-US" sz="1900" dirty="0" smtClean="0">
                <a:solidFill>
                  <a:srgbClr val="FFFFFF"/>
                </a:solidFill>
              </a:rPr>
              <a:t>aving </a:t>
            </a:r>
            <a:r>
              <a:rPr lang="en-US" sz="1900" dirty="0">
                <a:solidFill>
                  <a:srgbClr val="FFFFFF"/>
                </a:solidFill>
              </a:rPr>
              <a:t>A</a:t>
            </a:r>
            <a:r>
              <a:rPr lang="en-US" sz="1900" dirty="0" smtClean="0">
                <a:solidFill>
                  <a:srgbClr val="FFFFFF"/>
                </a:solidFill>
              </a:rPr>
              <a:t>pplications</a:t>
            </a:r>
          </a:p>
          <a:p>
            <a:pPr lvl="1">
              <a:lnSpc>
                <a:spcPct val="120000"/>
              </a:lnSpc>
            </a:pPr>
            <a:endParaRPr lang="en-US" sz="1600" b="1" dirty="0" smtClean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 err="1" smtClean="0">
                <a:solidFill>
                  <a:srgbClr val="FFFFFF"/>
                </a:solidFill>
              </a:rPr>
              <a:t>Stringless</a:t>
            </a:r>
            <a:r>
              <a:rPr lang="en-US" sz="2600" dirty="0" smtClean="0">
                <a:solidFill>
                  <a:srgbClr val="FFFFFF"/>
                </a:solidFill>
              </a:rPr>
              <a:t> Paving (3D Paving)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solidFill>
                  <a:srgbClr val="FFFFFF"/>
                </a:solidFill>
              </a:rPr>
              <a:t>Reduced Construction </a:t>
            </a:r>
            <a:r>
              <a:rPr lang="en-US" sz="1900" dirty="0">
                <a:solidFill>
                  <a:srgbClr val="FFFFFF"/>
                </a:solidFill>
              </a:rPr>
              <a:t>S</a:t>
            </a:r>
            <a:r>
              <a:rPr lang="en-US" sz="1900" dirty="0" smtClean="0">
                <a:solidFill>
                  <a:srgbClr val="FFFFFF"/>
                </a:solidFill>
              </a:rPr>
              <a:t>taking </a:t>
            </a:r>
            <a:r>
              <a:rPr lang="en-US" sz="1900" dirty="0">
                <a:solidFill>
                  <a:srgbClr val="FFFFFF"/>
                </a:solidFill>
              </a:rPr>
              <a:t>C</a:t>
            </a:r>
            <a:r>
              <a:rPr lang="en-US" sz="1900" dirty="0" smtClean="0">
                <a:solidFill>
                  <a:srgbClr val="FFFFFF"/>
                </a:solidFill>
              </a:rPr>
              <a:t>osts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solidFill>
                  <a:srgbClr val="FFFFFF"/>
                </a:solidFill>
              </a:rPr>
              <a:t>Improves Safety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solidFill>
                  <a:srgbClr val="FFFFFF"/>
                </a:solidFill>
              </a:rPr>
              <a:t>Improves Speed of Paving</a:t>
            </a:r>
          </a:p>
          <a:p>
            <a:pPr marL="109728" indent="0">
              <a:buNone/>
            </a:pPr>
            <a:endParaRPr lang="en-US" sz="2200" b="1" dirty="0">
              <a:solidFill>
                <a:srgbClr val="FFFFF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solidFill>
                  <a:srgbClr val="FFFFFF"/>
                </a:solidFill>
              </a:rPr>
              <a:t>Improved Supplementary and Blended Cements for Environmental Sustainability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solidFill>
                  <a:srgbClr val="FFFFFF"/>
                </a:solidFill>
              </a:rPr>
              <a:t>Enhanced Concrete Durability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>
                <a:solidFill>
                  <a:srgbClr val="FFFFFF"/>
                </a:solidFill>
              </a:rPr>
              <a:t>Reduced Carbon Footprint</a:t>
            </a:r>
          </a:p>
          <a:p>
            <a:pPr lvl="1"/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Staton\PHOTOS\Roller Compacted Concrete\imgRccPavem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" y="1565406"/>
            <a:ext cx="1828800" cy="1253994"/>
          </a:xfrm>
          <a:prstGeom prst="rect">
            <a:avLst/>
          </a:prstGeom>
          <a:noFill/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gbfs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52" y="5368925"/>
            <a:ext cx="1408897" cy="1031875"/>
          </a:xfrm>
          <a:prstGeom prst="rect">
            <a:avLst/>
          </a:prstGeom>
          <a:noFill/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1905000" cy="12700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med" len="lg"/>
          </a:ln>
          <a:effectLst>
            <a:outerShdw blurRad="292100" dist="139700" dir="2700000" algn="ctr" rotWithShape="0">
              <a:srgbClr val="010000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</a:extLst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7086600" y="65341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3" descr="class C &amp; F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181600"/>
            <a:ext cx="1119952" cy="1219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3124200"/>
            <a:ext cx="1411016" cy="1058262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pic>
        <p:nvPicPr>
          <p:cNvPr id="1027" name="Picture 3" descr="C:\Staton\PHOTOS\Roller Compacted Concrete\IMG_70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1431154" cy="990600"/>
          </a:xfrm>
          <a:prstGeom prst="rect">
            <a:avLst/>
          </a:prstGeom>
          <a:noFill/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1727200" cy="1295400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4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524000"/>
            <a:ext cx="1888288" cy="501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6479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b="0" dirty="0"/>
              <a:t>Asphalt Innovations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0" y="1570037"/>
            <a:ext cx="65532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Regressing Air Voids In Production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Design to 4%, Regress to 3% In Production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Results in More Asphalt Cement in Mix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Increased Density, Increased Performance</a:t>
            </a:r>
          </a:p>
          <a:p>
            <a:pPr lvl="1"/>
            <a:endParaRPr lang="en-US" sz="1200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Fine Graded Mixes on Top Course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Eliminate Dry, Coarse Mixes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Resistant to Cracking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Better Performance</a:t>
            </a:r>
          </a:p>
          <a:p>
            <a:pPr lvl="1"/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Incentive for Ride Quality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Promotes better Construction Practices/Innovation from Contractors</a:t>
            </a:r>
          </a:p>
          <a:p>
            <a:pPr lvl="1"/>
            <a:r>
              <a:rPr lang="en-US" sz="1800" dirty="0" smtClean="0">
                <a:solidFill>
                  <a:srgbClr val="FFFFFF"/>
                </a:solidFill>
              </a:rPr>
              <a:t>Improved Ride for Traveling Public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14862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75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2220E92-B411-4BE2-9E33-E61B4B191CB7}" type="slidenum">
              <a:rPr lang="en-US" smtClean="0">
                <a:solidFill>
                  <a:srgbClr val="FFFFFF"/>
                </a:solidFill>
              </a:rPr>
              <a:pPr algn="r"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5803"/>
            <a:ext cx="8382000" cy="664797"/>
          </a:xfrm>
        </p:spPr>
        <p:txBody>
          <a:bodyPr/>
          <a:lstStyle/>
          <a:p>
            <a:r>
              <a:rPr lang="en-US" dirty="0" smtClean="0"/>
              <a:t>Connected Vehicles</a:t>
            </a:r>
            <a:endParaRPr lang="en-US" dirty="0"/>
          </a:p>
        </p:txBody>
      </p:sp>
      <p:pic>
        <p:nvPicPr>
          <p:cNvPr id="4" name="Picture 2" descr="http://imgick.mlive.com/home/mlive-media/pgmain/img/detroit/photo/2013/12/-966e725b0b7fd8a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r="1057"/>
          <a:stretch/>
        </p:blipFill>
        <p:spPr bwMode="auto">
          <a:xfrm>
            <a:off x="228600" y="1707357"/>
            <a:ext cx="2667000" cy="17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edia.npr.org/assets/img/2013/08/16/caddy_on_the_road_3-fc8bf841c447903af6cc5de9623b98fd25dbee32-s6-c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t="20344" b="6186"/>
          <a:stretch/>
        </p:blipFill>
        <p:spPr bwMode="auto">
          <a:xfrm>
            <a:off x="228600" y="3615928"/>
            <a:ext cx="2667000" cy="18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afety Pilot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07357"/>
            <a:ext cx="5902798" cy="381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1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en-US" sz="3200" dirty="0" smtClean="0"/>
              <a:t>Number of People Involved in a Construction Project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91799"/>
            <a:ext cx="9144000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1400" y="1295400"/>
            <a:ext cx="2349500" cy="15696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Government: State DOT, Local County/City,  </a:t>
            </a:r>
          </a:p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&amp; </a:t>
            </a:r>
            <a:r>
              <a:rPr lang="en-US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FHWA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3313531"/>
            <a:ext cx="2051892" cy="4616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Consultants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4876800"/>
            <a:ext cx="4191000" cy="12003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Contractors, Subcontractors, Suppliers, Fabricators, Vendors, etc.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200400"/>
            <a:ext cx="3276600" cy="4616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Users and Stakeholders</a:t>
            </a:r>
            <a:endParaRPr lang="en-US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248400"/>
            <a:ext cx="7315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7 Million Sheets of Paper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641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</a:t>
            </a:r>
            <a:r>
              <a:rPr lang="en-US" dirty="0" err="1" smtClean="0"/>
              <a:t>Cooridor</a:t>
            </a:r>
            <a:endParaRPr lang="en-US" dirty="0"/>
          </a:p>
        </p:txBody>
      </p:sp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3773"/>
            <a:ext cx="8534400" cy="573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66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7588" y="352425"/>
            <a:ext cx="11180763" cy="615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14400" dirty="0" smtClean="0"/>
              <a:t>Questions?</a:t>
            </a:r>
            <a:endParaRPr lang="en-US" sz="1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14096"/>
          </a:xfrm>
        </p:spPr>
        <p:txBody>
          <a:bodyPr/>
          <a:lstStyle/>
          <a:p>
            <a:r>
              <a:rPr lang="en-US" sz="6600" dirty="0" smtClean="0"/>
              <a:t>e-Project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610600" cy="149579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en-US" sz="36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culmination of several automated processes resulting in paperless construction.</a:t>
            </a:r>
            <a:endParaRPr lang="en-US" sz="1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5219" y="3333750"/>
            <a:ext cx="5115181" cy="3067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5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26" y="381000"/>
            <a:ext cx="8382000" cy="664797"/>
          </a:xfrm>
        </p:spPr>
        <p:txBody>
          <a:bodyPr/>
          <a:lstStyle/>
          <a:p>
            <a:r>
              <a:rPr lang="en-US" dirty="0" smtClean="0"/>
              <a:t>How Does e-Project Work?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4039" y="1564481"/>
            <a:ext cx="7313161" cy="3693319"/>
          </a:xfrm>
        </p:spPr>
        <p:txBody>
          <a:bodyPr/>
          <a:lstStyle/>
          <a:p>
            <a:pPr lvl="0"/>
            <a:r>
              <a:rPr lang="en-US" dirty="0" smtClean="0"/>
              <a:t>Manage </a:t>
            </a:r>
            <a:r>
              <a:rPr lang="en-US" dirty="0"/>
              <a:t>projects with electronic devices</a:t>
            </a:r>
          </a:p>
          <a:p>
            <a:pPr lvl="0"/>
            <a:r>
              <a:rPr lang="en-US" dirty="0" smtClean="0"/>
              <a:t>Instantaneous </a:t>
            </a:r>
            <a:r>
              <a:rPr lang="en-US" dirty="0"/>
              <a:t>business process flow </a:t>
            </a:r>
          </a:p>
          <a:p>
            <a:pPr lvl="0"/>
            <a:r>
              <a:rPr lang="en-US" dirty="0"/>
              <a:t>Data starts </a:t>
            </a:r>
            <a:r>
              <a:rPr lang="en-US" dirty="0" smtClean="0"/>
              <a:t>and ends electronically</a:t>
            </a:r>
          </a:p>
          <a:p>
            <a:r>
              <a:rPr lang="en-US" dirty="0" smtClean="0"/>
              <a:t>No more lost paperwork</a:t>
            </a:r>
            <a:endParaRPr lang="en-US" dirty="0"/>
          </a:p>
          <a:p>
            <a:pPr lvl="0"/>
            <a:r>
              <a:rPr lang="en-US" dirty="0"/>
              <a:t>E</a:t>
            </a:r>
            <a:r>
              <a:rPr lang="en-US" dirty="0" smtClean="0"/>
              <a:t>lectronic </a:t>
            </a:r>
            <a:r>
              <a:rPr lang="en-US" dirty="0"/>
              <a:t>signatures</a:t>
            </a:r>
          </a:p>
          <a:p>
            <a:pPr lvl="0"/>
            <a:r>
              <a:rPr lang="en-US" dirty="0" smtClean="0"/>
              <a:t>Increases communication</a:t>
            </a:r>
            <a:endParaRPr lang="en-US" dirty="0"/>
          </a:p>
          <a:p>
            <a:pPr lvl="0"/>
            <a:r>
              <a:rPr lang="en-US" dirty="0"/>
              <a:t>Quicker </a:t>
            </a:r>
            <a:r>
              <a:rPr lang="en-US" dirty="0" smtClean="0"/>
              <a:t>approvals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3581400"/>
            <a:ext cx="1914826" cy="176883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03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 smtClean="0"/>
              <a:t>How Does e-Project Work?</a:t>
            </a:r>
            <a:br>
              <a:rPr lang="en-US" dirty="0" smtClean="0"/>
            </a:br>
            <a:r>
              <a:rPr lang="en-US" sz="3200" dirty="0" smtClean="0"/>
              <a:t>(cont.)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515197"/>
            <a:ext cx="6019800" cy="3059299"/>
          </a:xfrm>
        </p:spPr>
        <p:txBody>
          <a:bodyPr/>
          <a:lstStyle/>
          <a:p>
            <a:pPr lvl="0"/>
            <a:r>
              <a:rPr lang="en-US" sz="2800" dirty="0" smtClean="0"/>
              <a:t>Real-time </a:t>
            </a:r>
            <a:r>
              <a:rPr lang="en-US" sz="2800" dirty="0"/>
              <a:t>access to </a:t>
            </a:r>
            <a:r>
              <a:rPr lang="en-US" sz="2800" dirty="0" smtClean="0"/>
              <a:t>experts &amp; </a:t>
            </a:r>
            <a:r>
              <a:rPr lang="en-US" sz="2800" dirty="0"/>
              <a:t>partners </a:t>
            </a:r>
          </a:p>
          <a:p>
            <a:pPr lvl="0"/>
            <a:r>
              <a:rPr lang="en-US" sz="2800" dirty="0"/>
              <a:t>T</a:t>
            </a:r>
            <a:r>
              <a:rPr lang="en-US" sz="2800" dirty="0" smtClean="0"/>
              <a:t>imely payment </a:t>
            </a:r>
            <a:r>
              <a:rPr lang="en-US" sz="2800" dirty="0"/>
              <a:t>for completed work</a:t>
            </a:r>
          </a:p>
          <a:p>
            <a:pPr lvl="0"/>
            <a:r>
              <a:rPr lang="en-US" sz="2800" dirty="0" smtClean="0"/>
              <a:t>Inspectors able to </a:t>
            </a:r>
            <a:r>
              <a:rPr lang="en-US" sz="2800" dirty="0"/>
              <a:t>spend more time </a:t>
            </a:r>
            <a:r>
              <a:rPr lang="en-US" sz="2800" dirty="0" smtClean="0"/>
              <a:t> on job site</a:t>
            </a:r>
            <a:endParaRPr lang="en-US" sz="2800" dirty="0"/>
          </a:p>
          <a:p>
            <a:r>
              <a:rPr lang="en-US" sz="2800" dirty="0"/>
              <a:t>Increases inspector efficiency </a:t>
            </a:r>
            <a:r>
              <a:rPr lang="en-US" sz="2800" dirty="0" smtClean="0"/>
              <a:t>&amp; faster </a:t>
            </a:r>
            <a:r>
              <a:rPr lang="en-US" sz="2800" dirty="0"/>
              <a:t>problem </a:t>
            </a:r>
            <a:r>
              <a:rPr lang="en-US" sz="2800" dirty="0" smtClean="0"/>
              <a:t>solving</a:t>
            </a:r>
          </a:p>
          <a:p>
            <a:r>
              <a:rPr lang="en-US" sz="2800" dirty="0" smtClean="0"/>
              <a:t>Great documentation training tool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9" y="1515197"/>
            <a:ext cx="2224954" cy="133421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9" y="3200400"/>
            <a:ext cx="2224954" cy="14076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016796"/>
            <a:ext cx="2224954" cy="130417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0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r>
              <a:rPr lang="en-US" sz="5400" dirty="0" smtClean="0"/>
              <a:t>What’s Involved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95400"/>
            <a:ext cx="8382000" cy="4678204"/>
          </a:xfrm>
        </p:spPr>
        <p:txBody>
          <a:bodyPr/>
          <a:lstStyle/>
          <a:p>
            <a:r>
              <a:rPr lang="en-US" dirty="0" smtClean="0"/>
              <a:t>Leveraged an existing software infrastructure</a:t>
            </a:r>
          </a:p>
          <a:p>
            <a:r>
              <a:rPr lang="en-US" dirty="0"/>
              <a:t>U</a:t>
            </a:r>
            <a:r>
              <a:rPr lang="en-US" dirty="0" smtClean="0"/>
              <a:t>pgraded inspectors from flip phones to smart phones and iPads</a:t>
            </a:r>
          </a:p>
          <a:p>
            <a:r>
              <a:rPr lang="en-US" dirty="0" smtClean="0"/>
              <a:t>Resulted in:</a:t>
            </a:r>
          </a:p>
          <a:p>
            <a:pPr lvl="1"/>
            <a:r>
              <a:rPr lang="en-US" dirty="0" smtClean="0"/>
              <a:t>Immediate productivity gains</a:t>
            </a:r>
          </a:p>
          <a:p>
            <a:pPr lvl="1"/>
            <a:r>
              <a:rPr lang="en-US" dirty="0" smtClean="0"/>
              <a:t>Surpassed the initial start-up costs</a:t>
            </a:r>
          </a:p>
          <a:p>
            <a:pPr lvl="1"/>
            <a:r>
              <a:rPr lang="en-US" dirty="0" smtClean="0"/>
              <a:t>Increased employee &amp; stakeholder engagement</a:t>
            </a:r>
          </a:p>
          <a:p>
            <a:pPr lvl="2"/>
            <a:r>
              <a:rPr lang="en-US" dirty="0" smtClean="0"/>
              <a:t>Enthusiasm drove the process</a:t>
            </a:r>
          </a:p>
          <a:p>
            <a:pPr lvl="2"/>
            <a:r>
              <a:rPr lang="en-US" dirty="0" smtClean="0"/>
              <a:t>Users presented ideas to make process even better</a:t>
            </a:r>
          </a:p>
          <a:p>
            <a:pPr marL="51752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7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66800"/>
            <a:ext cx="8991600" cy="5562600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6000" dirty="0" smtClean="0"/>
              <a:t>Statewide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411552"/>
            <a:ext cx="7543800" cy="4074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buClr>
                <a:srgbClr val="DC9E1F"/>
              </a:buClr>
              <a:buNone/>
              <a:defRPr>
                <a:uFillTx/>
              </a:defRPr>
            </a:pPr>
            <a:r>
              <a:rPr lang="en-US" sz="5400" b="1" dirty="0"/>
              <a:t>MDOT’s Goal:  </a:t>
            </a:r>
          </a:p>
          <a:p>
            <a:pPr algn="ctr">
              <a:buClr>
                <a:srgbClr val="DC9E1F"/>
              </a:buClr>
              <a:defRPr>
                <a:uFillTx/>
              </a:defRPr>
            </a:pPr>
            <a:r>
              <a:rPr lang="en-US" dirty="0"/>
              <a:t>All trunkline contracts to use </a:t>
            </a:r>
          </a:p>
          <a:p>
            <a:pPr marL="0" lvl="0" indent="0" algn="ctr">
              <a:buClr>
                <a:srgbClr val="DC9E1F"/>
              </a:buClr>
              <a:buNone/>
              <a:defRPr>
                <a:uFillTx/>
              </a:defRPr>
            </a:pPr>
            <a:r>
              <a:rPr lang="en-US" dirty="0" smtClean="0"/>
              <a:t>    e-Construction </a:t>
            </a:r>
            <a:r>
              <a:rPr lang="en-US" dirty="0"/>
              <a:t>documentation </a:t>
            </a:r>
            <a:r>
              <a:rPr lang="en-US" dirty="0" smtClean="0"/>
              <a:t>by </a:t>
            </a:r>
            <a:r>
              <a:rPr lang="en-US" dirty="0"/>
              <a:t>the </a:t>
            </a:r>
            <a:r>
              <a:rPr lang="en-US" dirty="0" smtClean="0"/>
              <a:t>2015   </a:t>
            </a:r>
            <a:r>
              <a:rPr lang="en-US" dirty="0"/>
              <a:t>construction season</a:t>
            </a:r>
          </a:p>
          <a:p>
            <a:pPr marL="0" lvl="0" indent="0">
              <a:buClr>
                <a:srgbClr val="DC9E1F"/>
              </a:buClr>
              <a:buNone/>
              <a:defRPr>
                <a:uFillTx/>
              </a:defRPr>
            </a:pPr>
            <a:endParaRPr lang="en-US" sz="1200" dirty="0"/>
          </a:p>
          <a:p>
            <a:pPr lvl="0" algn="ctr">
              <a:buClr>
                <a:srgbClr val="DC9E1F"/>
              </a:buClr>
              <a:defRPr>
                <a:uFillTx/>
              </a:defRPr>
            </a:pPr>
            <a:r>
              <a:rPr lang="en-US" dirty="0"/>
              <a:t>All lettings </a:t>
            </a:r>
            <a:r>
              <a:rPr lang="en-US" dirty="0" smtClean="0"/>
              <a:t>started October </a:t>
            </a:r>
            <a:r>
              <a:rPr lang="en-US" dirty="0"/>
              <a:t>1,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5400" dirty="0" smtClean="0"/>
              <a:t>Why e-Project?</a:t>
            </a:r>
            <a:br>
              <a:rPr lang="en-US" altLang="en-US" sz="5400" dirty="0" smtClean="0"/>
            </a:br>
            <a:r>
              <a:rPr lang="en-US" altLang="en-US" sz="3200" dirty="0" smtClean="0"/>
              <a:t>Save TIME, MONEY &amp; more EFFICIENT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76400"/>
            <a:ext cx="8382000" cy="472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400" dirty="0"/>
              <a:t>Reduces </a:t>
            </a:r>
            <a:r>
              <a:rPr lang="en-US" sz="2400" dirty="0" smtClean="0"/>
              <a:t>costs</a:t>
            </a:r>
            <a:endParaRPr lang="en-US" sz="2400" dirty="0"/>
          </a:p>
          <a:p>
            <a:pPr lvl="0"/>
            <a:r>
              <a:rPr lang="en-US" sz="2400" dirty="0" smtClean="0"/>
              <a:t>Immediate document distribution</a:t>
            </a:r>
            <a:endParaRPr lang="en-US" sz="2400" dirty="0"/>
          </a:p>
          <a:p>
            <a:pPr lvl="1"/>
            <a:r>
              <a:rPr lang="en-US" sz="2000" dirty="0"/>
              <a:t>No time </a:t>
            </a:r>
            <a:r>
              <a:rPr lang="en-US" sz="2000" dirty="0" smtClean="0"/>
              <a:t>or </a:t>
            </a:r>
            <a:r>
              <a:rPr lang="en-US" sz="2000" dirty="0"/>
              <a:t>money wasted printing &amp; mailing documents</a:t>
            </a:r>
          </a:p>
          <a:p>
            <a:pPr lvl="0"/>
            <a:r>
              <a:rPr lang="en-US" sz="2400" dirty="0" smtClean="0"/>
              <a:t>Faster approval</a:t>
            </a:r>
            <a:endParaRPr lang="en-US" sz="2400" dirty="0"/>
          </a:p>
          <a:p>
            <a:pPr lvl="0"/>
            <a:r>
              <a:rPr lang="en-US" sz="2400" dirty="0"/>
              <a:t>Faster, more accurate payments to contractors</a:t>
            </a:r>
          </a:p>
          <a:p>
            <a:pPr lvl="0"/>
            <a:r>
              <a:rPr lang="en-US" sz="2400" dirty="0" smtClean="0"/>
              <a:t>Transparency:  Documents </a:t>
            </a:r>
            <a:r>
              <a:rPr lang="en-US" sz="2400" dirty="0"/>
              <a:t>available for </a:t>
            </a:r>
            <a:r>
              <a:rPr lang="en-US" sz="2400" dirty="0" smtClean="0"/>
              <a:t>viewing</a:t>
            </a:r>
            <a:endParaRPr lang="en-US" sz="2400" dirty="0"/>
          </a:p>
          <a:p>
            <a:pPr lvl="0"/>
            <a:r>
              <a:rPr lang="en-US" sz="2400" dirty="0" smtClean="0"/>
              <a:t>Accountable:  Submittal/approval </a:t>
            </a:r>
            <a:r>
              <a:rPr lang="en-US" sz="2400" dirty="0"/>
              <a:t>dates readily available to all</a:t>
            </a:r>
          </a:p>
          <a:p>
            <a:pPr lvl="0"/>
            <a:r>
              <a:rPr lang="en-US" sz="2400" dirty="0" smtClean="0"/>
              <a:t>Portable:  Available </a:t>
            </a:r>
            <a:r>
              <a:rPr lang="en-US" sz="2400" dirty="0"/>
              <a:t>from any </a:t>
            </a:r>
            <a:r>
              <a:rPr lang="en-US" sz="2400" dirty="0" smtClean="0"/>
              <a:t>device, </a:t>
            </a:r>
            <a:r>
              <a:rPr lang="en-US" sz="2400" dirty="0"/>
              <a:t>any </a:t>
            </a:r>
            <a:r>
              <a:rPr lang="en-US" sz="2400" dirty="0" smtClean="0"/>
              <a:t>time, any where</a:t>
            </a:r>
            <a:endParaRPr lang="en-US" sz="2400" dirty="0"/>
          </a:p>
          <a:p>
            <a:pPr lvl="0"/>
            <a:r>
              <a:rPr lang="en-US" sz="2400" dirty="0"/>
              <a:t>Documents are secure &amp; backed up</a:t>
            </a:r>
          </a:p>
          <a:p>
            <a:pPr lvl="0"/>
            <a:r>
              <a:rPr lang="en-US" sz="2400" dirty="0"/>
              <a:t>Responds to </a:t>
            </a:r>
            <a:r>
              <a:rPr lang="en-US" sz="2400" dirty="0" smtClean="0"/>
              <a:t>the reality </a:t>
            </a:r>
            <a:r>
              <a:rPr lang="en-US" sz="2400" dirty="0"/>
              <a:t>of </a:t>
            </a:r>
            <a:r>
              <a:rPr lang="en-US" sz="2400" dirty="0" smtClean="0"/>
              <a:t>having less </a:t>
            </a:r>
            <a:r>
              <a:rPr lang="en-US" sz="2400" dirty="0"/>
              <a:t>staff</a:t>
            </a:r>
          </a:p>
          <a:p>
            <a:pPr lvl="0"/>
            <a:r>
              <a:rPr lang="en-US" sz="2400" dirty="0"/>
              <a:t>Paper reduction supports “green” environment</a:t>
            </a:r>
          </a:p>
        </p:txBody>
      </p:sp>
    </p:spTree>
    <p:extLst>
      <p:ext uri="{BB962C8B-B14F-4D97-AF65-F5344CB8AC3E}">
        <p14:creationId xmlns:p14="http://schemas.microsoft.com/office/powerpoint/2010/main" val="26386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en-US" dirty="0" smtClean="0"/>
              <a:t>Where is MDOT today? </a:t>
            </a:r>
            <a:endParaRPr lang="en-US" sz="4800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4906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" lvl="0" indent="0">
              <a:buNone/>
              <a:defRPr/>
            </a:pPr>
            <a:r>
              <a:rPr lang="en-US" dirty="0" smtClean="0"/>
              <a:t>The following stakeholders are in production, including:</a:t>
            </a:r>
          </a:p>
          <a:p>
            <a:pPr lvl="1">
              <a:lnSpc>
                <a:spcPts val="3120"/>
              </a:lnSpc>
              <a:defRPr/>
            </a:pPr>
            <a:r>
              <a:rPr lang="en-US" dirty="0" smtClean="0"/>
              <a:t>All MDOT construction &amp; materials offices</a:t>
            </a:r>
          </a:p>
          <a:p>
            <a:pPr lvl="1">
              <a:lnSpc>
                <a:spcPts val="3120"/>
              </a:lnSpc>
              <a:defRPr/>
            </a:pPr>
            <a:r>
              <a:rPr lang="en-US" dirty="0" smtClean="0"/>
              <a:t>119 contracting firms</a:t>
            </a:r>
            <a:endParaRPr lang="en-US" dirty="0"/>
          </a:p>
          <a:p>
            <a:pPr lvl="3">
              <a:lnSpc>
                <a:spcPts val="3120"/>
              </a:lnSpc>
              <a:buClr>
                <a:schemeClr val="accent1"/>
              </a:buClr>
              <a:defRPr/>
            </a:pPr>
            <a:r>
              <a:rPr lang="en-US" sz="2600" dirty="0"/>
              <a:t>322 contractor users</a:t>
            </a:r>
          </a:p>
          <a:p>
            <a:pPr lvl="1">
              <a:lnSpc>
                <a:spcPts val="3120"/>
              </a:lnSpc>
              <a:defRPr/>
            </a:pPr>
            <a:r>
              <a:rPr lang="en-US" dirty="0"/>
              <a:t>31 </a:t>
            </a:r>
            <a:r>
              <a:rPr lang="en-US" dirty="0" smtClean="0"/>
              <a:t>consultant firms</a:t>
            </a:r>
            <a:endParaRPr lang="en-US" dirty="0"/>
          </a:p>
          <a:p>
            <a:pPr lvl="3">
              <a:lnSpc>
                <a:spcPts val="3120"/>
              </a:lnSpc>
              <a:buClr>
                <a:schemeClr val="accent1"/>
              </a:buClr>
              <a:defRPr/>
            </a:pPr>
            <a:r>
              <a:rPr lang="en-US" sz="2600" dirty="0"/>
              <a:t>156 </a:t>
            </a:r>
            <a:r>
              <a:rPr lang="en-US" sz="2600" dirty="0" smtClean="0"/>
              <a:t>consultant users</a:t>
            </a:r>
            <a:endParaRPr lang="en-US" sz="2600" dirty="0"/>
          </a:p>
          <a:p>
            <a:pPr lvl="1">
              <a:lnSpc>
                <a:spcPts val="3120"/>
              </a:lnSpc>
              <a:defRPr/>
            </a:pPr>
            <a:r>
              <a:rPr lang="en-US" dirty="0"/>
              <a:t>22 FHWA users</a:t>
            </a:r>
          </a:p>
          <a:p>
            <a:pPr lvl="1">
              <a:defRPr/>
            </a:pPr>
            <a:r>
              <a:rPr lang="en-US" sz="3200" dirty="0" smtClean="0">
                <a:solidFill>
                  <a:srgbClr val="FFFF99"/>
                </a:solidFill>
              </a:rPr>
              <a:t>31 </a:t>
            </a:r>
            <a:r>
              <a:rPr lang="en-US" sz="3200" dirty="0">
                <a:solidFill>
                  <a:srgbClr val="FFFF99"/>
                </a:solidFill>
              </a:rPr>
              <a:t>active contracts</a:t>
            </a:r>
          </a:p>
          <a:p>
            <a:pPr lvl="3">
              <a:buClr>
                <a:schemeClr val="accent1"/>
              </a:buClr>
              <a:defRPr/>
            </a:pPr>
            <a:r>
              <a:rPr lang="en-US" sz="3200" u="sng" dirty="0">
                <a:solidFill>
                  <a:srgbClr val="FFFF99"/>
                </a:solidFill>
              </a:rPr>
              <a:t>$354 million as-let contracts</a:t>
            </a:r>
          </a:p>
          <a:p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9D1FD1-3D5D-44D9-B35C-47CCDF33176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6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ay_Satin_Orange_Band_template_Seg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3F82C0E416344BB52A49E32F55FC1" ma:contentTypeVersion="0" ma:contentTypeDescription="Create a new document." ma:contentTypeScope="" ma:versionID="8ddb508e366312baaea4f709994329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E6B0FC-ECB6-4894-AA55-A0F7579E8524}"/>
</file>

<file path=customXml/itemProps2.xml><?xml version="1.0" encoding="utf-8"?>
<ds:datastoreItem xmlns:ds="http://schemas.openxmlformats.org/officeDocument/2006/customXml" ds:itemID="{7B23C17F-D4F0-497D-9D4F-21D74E79843B}"/>
</file>

<file path=customXml/itemProps3.xml><?xml version="1.0" encoding="utf-8"?>
<ds:datastoreItem xmlns:ds="http://schemas.openxmlformats.org/officeDocument/2006/customXml" ds:itemID="{77B0B19C-88E3-4EB0-86E3-0F51FADFF890}"/>
</file>

<file path=docProps/app.xml><?xml version="1.0" encoding="utf-8"?>
<Properties xmlns="http://schemas.openxmlformats.org/officeDocument/2006/extended-properties" xmlns:vt="http://schemas.openxmlformats.org/officeDocument/2006/docPropsVTypes">
  <Template>1_Gray_Satin_Orange_Band_template_Segoe</Template>
  <TotalTime>3726</TotalTime>
  <Words>644</Words>
  <Application>Microsoft Office PowerPoint</Application>
  <PresentationFormat>On-screen Show (4:3)</PresentationFormat>
  <Paragraphs>169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Wingdings</vt:lpstr>
      <vt:lpstr>1_Gray_Satin_Orange_Band_template_Segoe</vt:lpstr>
      <vt:lpstr>White with Courier font for code slides</vt:lpstr>
      <vt:lpstr>Chief Operating Officer Greg Johnson</vt:lpstr>
      <vt:lpstr>Number of People Involved in a Construction Project</vt:lpstr>
      <vt:lpstr>e-Project</vt:lpstr>
      <vt:lpstr>How Does e-Project Work?</vt:lpstr>
      <vt:lpstr>How Does e-Project Work? (cont.)</vt:lpstr>
      <vt:lpstr>What’s Involved</vt:lpstr>
      <vt:lpstr>Statewide Implementation</vt:lpstr>
      <vt:lpstr>Why e-Project? Save TIME, MONEY &amp; more EFFICIENT</vt:lpstr>
      <vt:lpstr>Where is MDOT today? </vt:lpstr>
      <vt:lpstr>Other Innovations on Deck</vt:lpstr>
      <vt:lpstr>Case Study I-96 (SE Michigan) Project Overview</vt:lpstr>
      <vt:lpstr>Project Innovations</vt:lpstr>
      <vt:lpstr>Project Status</vt:lpstr>
      <vt:lpstr>A Contractors Perspective  Mike Malloure C.A. Hull</vt:lpstr>
      <vt:lpstr>Successful Innovations US-131 Lateral Bridge Slide</vt:lpstr>
      <vt:lpstr>Successful Innovations</vt:lpstr>
      <vt:lpstr>Concrete Innovations</vt:lpstr>
      <vt:lpstr>Asphalt Innovations</vt:lpstr>
      <vt:lpstr>Connected Vehicles</vt:lpstr>
      <vt:lpstr>Smart Cooridor</vt:lpstr>
      <vt:lpstr>PowerPoint Presentation</vt:lpstr>
    </vt:vector>
  </TitlesOfParts>
  <Company>State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Myers, Michelle (MDOT)</dc:creator>
  <cp:lastModifiedBy>Buck, Shirleen (MDOT)</cp:lastModifiedBy>
  <cp:revision>147</cp:revision>
  <cp:lastPrinted>2015-02-25T21:55:09Z</cp:lastPrinted>
  <dcterms:created xsi:type="dcterms:W3CDTF">2014-06-09T14:21:44Z</dcterms:created>
  <dcterms:modified xsi:type="dcterms:W3CDTF">2015-03-09T12:11:35Z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TC102867379990</vt:lpwstr>
  </property>
  <property fmtid="{D5CDD505-2E9C-101B-9397-08002B2CF9AE}" pid="3" name="ContentTypeId">
    <vt:lpwstr>0x01010031B3F82C0E416344BB52A49E32F55FC1</vt:lpwstr>
  </property>
</Properties>
</file>